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7" r:id="rId2"/>
    <p:sldId id="287" r:id="rId3"/>
    <p:sldId id="259" r:id="rId4"/>
    <p:sldId id="282" r:id="rId5"/>
    <p:sldId id="286" r:id="rId6"/>
    <p:sldId id="288" r:id="rId7"/>
    <p:sldId id="261" r:id="rId8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7F2B25-5379-4C35-B01A-98BC72301322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27E876-F6AC-4376-8186-D57E43C9DB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10A8DF-9AF9-4D4D-B7B7-22F7DEF0AAD9}" type="datetimeFigureOut">
              <a:rPr lang="es-CL" smtClean="0"/>
              <a:pPr/>
              <a:t>03-12-2013</a:t>
            </a:fld>
            <a:endParaRPr lang="es-CL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e_Microsoft_Office_Word_97-2003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_tradnl" b="1" dirty="0" smtClean="0"/>
          </a:p>
          <a:p>
            <a:pPr algn="ctr">
              <a:buNone/>
            </a:pPr>
            <a:r>
              <a:rPr lang="es-ES_tradnl" sz="2400" b="1" dirty="0" smtClean="0"/>
              <a:t>PROPUESTAS DE TRABAJO </a:t>
            </a:r>
          </a:p>
          <a:p>
            <a:pPr algn="ctr">
              <a:buNone/>
            </a:pPr>
            <a:endParaRPr lang="es-ES_tradnl" sz="2400" b="1" dirty="0" smtClean="0"/>
          </a:p>
          <a:p>
            <a:pPr algn="ctr">
              <a:buNone/>
            </a:pPr>
            <a:r>
              <a:rPr lang="es-ES_tradnl" b="1" i="1" dirty="0" smtClean="0"/>
              <a:t>“LA MEJOR DT QUE QUEREMOS, </a:t>
            </a:r>
          </a:p>
          <a:p>
            <a:pPr algn="ctr">
              <a:buNone/>
            </a:pPr>
            <a:r>
              <a:rPr lang="es-ES_tradnl" b="1" i="1" dirty="0" smtClean="0"/>
              <a:t>PARA LABORAR EN ELLA </a:t>
            </a:r>
          </a:p>
          <a:p>
            <a:pPr algn="ctr">
              <a:buNone/>
            </a:pPr>
            <a:r>
              <a:rPr lang="es-ES_tradnl" b="1" i="1" dirty="0" smtClean="0"/>
              <a:t>Y PARA SERVIR AL MUNDO DEL TRABAJO”</a:t>
            </a:r>
          </a:p>
          <a:p>
            <a:pPr algn="ctr">
              <a:buNone/>
            </a:pPr>
            <a:endParaRPr lang="es-ES_tradnl" b="1" dirty="0" smtClean="0"/>
          </a:p>
          <a:p>
            <a:pPr algn="ctr">
              <a:buNone/>
            </a:pPr>
            <a:r>
              <a:rPr lang="es-ES_tradnl" sz="2000" b="1" dirty="0" smtClean="0"/>
              <a:t>DICIEMBRE DE 2013</a:t>
            </a:r>
            <a:endParaRPr lang="es-CL" sz="2000" b="1" dirty="0" smtClean="0"/>
          </a:p>
          <a:p>
            <a:endParaRPr lang="es-CL" dirty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1.- Con una nueva ley de plantas para actualizar nuestra organización y proyectarla con fuerza al mejor cumplimiento de nuestra función social. 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2.- Con competencias y facultades gestionadas con excelencia a favor de la Comunidad.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3.- Con el mejor clima laboral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4.- Con justicia </a:t>
            </a:r>
            <a:r>
              <a:rPr lang="es-ES" sz="2000" dirty="0" err="1" smtClean="0"/>
              <a:t>remuneracional</a:t>
            </a:r>
            <a:r>
              <a:rPr lang="es-ES" sz="2000" dirty="0" smtClean="0"/>
              <a:t>, incentive permanentemente el compromiso y la carrera de cada uno/a de sus funcionarios/as.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 algn="just">
              <a:buNone/>
            </a:pPr>
            <a:endParaRPr lang="es-ES_tradnl" sz="2000" b="1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sz="2000" dirty="0" smtClean="0"/>
              <a:t>1.- Con una nueva ley de plantas para actualizar nuestra organización y proyectarla con fuerza al mejor cumplimiento de nuestra función social. </a:t>
            </a:r>
          </a:p>
          <a:p>
            <a:pPr>
              <a:buNone/>
            </a:pPr>
            <a:endParaRPr lang="es-ES" sz="2000" dirty="0" smtClean="0"/>
          </a:p>
          <a:p>
            <a:pPr marL="358775" indent="-185738" algn="just"/>
            <a:r>
              <a:rPr lang="es-ES" sz="2000" b="1" dirty="0" smtClean="0"/>
              <a:t>a) Que cubra en número al 80% de la actual dotación de personal de la DT. </a:t>
            </a:r>
            <a:endParaRPr lang="es-ES" sz="2000" b="1" dirty="0" smtClean="0"/>
          </a:p>
          <a:p>
            <a:pPr marL="358775" indent="-185738" algn="just"/>
            <a:endParaRPr lang="es-ES" sz="2000" dirty="0" smtClean="0"/>
          </a:p>
          <a:p>
            <a:pPr marL="358775" indent="-185738" algn="just"/>
            <a:r>
              <a:rPr lang="es-ES" sz="2000" b="1" dirty="0" smtClean="0"/>
              <a:t>b) Que contemple un nuevo y gran escalafón directivo de carrera, en el que se incluyan la generalidad de las Jefaturas de Inspección y las Coordinaciones Regionales, y al que se pueda acceder guardando el lugar en la carrera</a:t>
            </a:r>
            <a:r>
              <a:rPr lang="es-ES" sz="2000" b="1" dirty="0" smtClean="0"/>
              <a:t>.</a:t>
            </a:r>
          </a:p>
          <a:p>
            <a:pPr marL="358775" indent="-185738" algn="just"/>
            <a:endParaRPr lang="es-ES" sz="2000" b="1" dirty="0" smtClean="0"/>
          </a:p>
          <a:p>
            <a:pPr marL="358775" indent="-185738" algn="just"/>
            <a:r>
              <a:rPr lang="es-ES" sz="2000" b="1" dirty="0" smtClean="0"/>
              <a:t>c) Que contemple una pirámide de cargos adecuada al mayor número de plazas en la planta, de tal forma que se asegure la carrera y el derecho a la promoción, revisando los grados topes de los respectivos escalafones. </a:t>
            </a:r>
            <a:endParaRPr lang="es-ES" sz="2000" b="1" dirty="0" smtClean="0"/>
          </a:p>
          <a:p>
            <a:pPr marL="358775" indent="-185738" algn="just"/>
            <a:endParaRPr lang="es-ES" sz="2000" dirty="0" smtClean="0"/>
          </a:p>
          <a:p>
            <a:pPr marL="358775" indent="-185738" algn="just"/>
            <a:r>
              <a:rPr lang="es-ES" sz="2000" b="1" dirty="0" smtClean="0"/>
              <a:t>d) Que potencie la Escuela Técnica y la revalidación de requisitos especiales de formación y capacitación </a:t>
            </a:r>
            <a:r>
              <a:rPr lang="es-ES" sz="2000" b="1" dirty="0" smtClean="0"/>
              <a:t>interna calificada, y externa cuando sea necesario,  </a:t>
            </a:r>
            <a:r>
              <a:rPr lang="es-ES" sz="2000" b="1" dirty="0" smtClean="0"/>
              <a:t>que, junto con la experiencia, faciliten dicha carrera funcionaria , incluyendo la movilidad entre escalafones</a:t>
            </a:r>
            <a:r>
              <a:rPr lang="es-ES" sz="2000" b="1" dirty="0" smtClean="0"/>
              <a:t>.</a:t>
            </a:r>
          </a:p>
          <a:p>
            <a:pPr marL="358775" indent="-185738" algn="just"/>
            <a:endParaRPr lang="es-ES" sz="2000" b="1" dirty="0" smtClean="0"/>
          </a:p>
          <a:p>
            <a:pPr marL="358775" indent="-185738" algn="just"/>
            <a:r>
              <a:rPr lang="es-ES" sz="2000" b="1" dirty="0" smtClean="0"/>
              <a:t>e) Que integre la equidad </a:t>
            </a:r>
            <a:r>
              <a:rPr lang="es-ES" sz="2000" b="1" dirty="0" err="1" smtClean="0"/>
              <a:t>remuneracional</a:t>
            </a:r>
            <a:r>
              <a:rPr lang="es-ES" sz="2000" b="1" dirty="0" smtClean="0"/>
              <a:t> con los demás servicios fiscalizadores. </a:t>
            </a:r>
            <a:endParaRPr lang="es-CL" sz="2000" dirty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968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sz="2600" b="1" dirty="0" smtClean="0"/>
              <a:t>2.- Con competencias y facultades gestionadas con excelencia a favor de la Comunidad.</a:t>
            </a:r>
          </a:p>
          <a:p>
            <a:pPr>
              <a:buNone/>
            </a:pPr>
            <a:r>
              <a:rPr lang="es-ES" sz="2000" dirty="0" smtClean="0"/>
              <a:t>	</a:t>
            </a:r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300" dirty="0" smtClean="0"/>
              <a:t>Deberíamos, invocando y especializado criterio técnico, promover materias como las siguientes:</a:t>
            </a:r>
          </a:p>
          <a:p>
            <a:pPr>
              <a:buNone/>
            </a:pPr>
            <a:endParaRPr lang="es-ES" sz="2000" dirty="0" smtClean="0"/>
          </a:p>
          <a:p>
            <a:pPr algn="just">
              <a:buNone/>
            </a:pPr>
            <a:r>
              <a:rPr lang="es-CL" sz="2600" b="1" dirty="0" smtClean="0"/>
              <a:t>a)  Un sistema de registro del inicio y término de las Relaciones Laborales (Contratos de Trabajo), </a:t>
            </a:r>
            <a:r>
              <a:rPr lang="es-CL" sz="2000" dirty="0" smtClean="0"/>
              <a:t>como el que existe en la generalidad de la legislación comparada, a objeto de hacer más eficiente la capacidad regulatoria del Estado, vía la fiscalización del cumplimiento normativo  y, a la vez, el conocimiento de la realidad laboral, mejorando sustancialmente las estadísticas a través de registros administrativos, en vez de confiarlas solo en encuestas, además disgregadas.</a:t>
            </a:r>
          </a:p>
          <a:p>
            <a:pPr algn="just">
              <a:buNone/>
            </a:pPr>
            <a:r>
              <a:rPr lang="es-CL" sz="2600" b="1" dirty="0" smtClean="0"/>
              <a:t>b) Mejoras en la recaudación de las cotizaciones previsionales</a:t>
            </a:r>
            <a:r>
              <a:rPr lang="es-CL" sz="2000" dirty="0" smtClean="0"/>
              <a:t>, a objeto de disminuir la abultada deuda previsional y el grave perjuicio que provoca a los trabajadores, al Estado y, en definitiva, a la Sociedad. Específicamente, en la promoción de un ente coordinado de recaudación, de carácter público, que evite la dispersión existente hoy en día entre múltiples entidades públicas y privadas y facilite la constitución de  la deuda efectiva ante el no pago oportuno de cotizaciones. </a:t>
            </a:r>
          </a:p>
          <a:p>
            <a:pPr algn="just">
              <a:buNone/>
            </a:pPr>
            <a:r>
              <a:rPr lang="es-CL" sz="2600" b="1" dirty="0" smtClean="0"/>
              <a:t>c) Poner fin, de una vez por todas, al fraude laboral  conocido como "</a:t>
            </a:r>
            <a:r>
              <a:rPr lang="es-CL" sz="2600" b="1" dirty="0" err="1" smtClean="0"/>
              <a:t>multiRUT</a:t>
            </a:r>
            <a:r>
              <a:rPr lang="es-CL" sz="2600" b="1" dirty="0" smtClean="0"/>
              <a:t>“</a:t>
            </a:r>
            <a:r>
              <a:rPr lang="es-CL" sz="2000" b="1" dirty="0" smtClean="0"/>
              <a:t>, </a:t>
            </a:r>
            <a:r>
              <a:rPr lang="es-CL" sz="2000" dirty="0" smtClean="0"/>
              <a:t>velando porque la DT corrija su jurisprudencia y aplique una correcta noción institucional de la empresa, en la que confluyen, con derechos y obligaciones, tanto el empleador como los trabajadores, impidiendo que ella sea vista solo como una prolongación del derecho de propiedad del empleador y, por lo tanto, sujeta solo a su unilateral voluntad de configurarla del modo que le sea más conveniente, aunque sea de modo fraudulento. Ello permitirá discernir  entre la amplia y legítima posibilidad de descentralización y libertad empresarial, y las simples figuras del fraude a la ley laboral, con perjuicio de los derechos de los trabajadores. </a:t>
            </a:r>
          </a:p>
          <a:p>
            <a:pPr algn="just">
              <a:buNone/>
            </a:pPr>
            <a:r>
              <a:rPr lang="es-CL" sz="2600" b="1" dirty="0" smtClean="0"/>
              <a:t>d) Relaciones de trabajo más equitativas por la vía de la ampliación de la negociación colectiva</a:t>
            </a:r>
            <a:r>
              <a:rPr lang="es-CL" sz="2000" dirty="0" smtClean="0"/>
              <a:t>, en especial la </a:t>
            </a:r>
            <a:r>
              <a:rPr lang="es-CL" sz="2000" dirty="0" err="1" smtClean="0"/>
              <a:t>subempresa</a:t>
            </a:r>
            <a:r>
              <a:rPr lang="es-CL" sz="2000" dirty="0" smtClean="0"/>
              <a:t>, de la mano de una relacionada </a:t>
            </a:r>
            <a:r>
              <a:rPr lang="es-CL" sz="2600" b="1" dirty="0" smtClean="0"/>
              <a:t>ampliación de la afiliación sindical</a:t>
            </a:r>
            <a:r>
              <a:rPr lang="es-CL" sz="2000" dirty="0" smtClean="0"/>
              <a:t>, identificando los estándares internacionales en la materia y las brechas que persisten en nuestra legislación y realidad nacional, de tal forma que se abran espacios de acuerdo tecnificado en torno a la materia.</a:t>
            </a:r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000" b="1" dirty="0" smtClean="0"/>
              <a:t>3.- Con el mejor clima laboral.</a:t>
            </a:r>
          </a:p>
          <a:p>
            <a:pPr>
              <a:buNone/>
            </a:pPr>
            <a:r>
              <a:rPr lang="es-ES" sz="2000" b="1" dirty="0" smtClean="0"/>
              <a:t>	</a:t>
            </a:r>
            <a:r>
              <a:rPr lang="es-ES" sz="1800" dirty="0" smtClean="0"/>
              <a:t>Debemos aspirar a que la DT sea un ejemplo de relaciones laborales en la Administración Pública:</a:t>
            </a:r>
          </a:p>
          <a:p>
            <a:pPr algn="just">
              <a:buNone/>
            </a:pPr>
            <a:endParaRPr lang="es-ES" sz="1800" dirty="0" smtClean="0"/>
          </a:p>
          <a:p>
            <a:pPr marL="457200" indent="-190500" algn="just">
              <a:buNone/>
            </a:pPr>
            <a:r>
              <a:rPr lang="es-ES" sz="1800" dirty="0" smtClean="0"/>
              <a:t>a) Plena </a:t>
            </a:r>
            <a:r>
              <a:rPr lang="es-ES" sz="1800" dirty="0" smtClean="0"/>
              <a:t>participación funcionaria, a través de las Asociaciones, Comités Bipartitos, etc.</a:t>
            </a:r>
          </a:p>
          <a:p>
            <a:pPr marL="457200" indent="-190500" algn="just">
              <a:buNone/>
            </a:pPr>
            <a:r>
              <a:rPr lang="es-ES" sz="1800" dirty="0" smtClean="0"/>
              <a:t>b) </a:t>
            </a:r>
            <a:r>
              <a:rPr lang="es-ES" sz="1800" dirty="0" smtClean="0"/>
              <a:t>Política </a:t>
            </a:r>
            <a:r>
              <a:rPr lang="es-ES" sz="1800" dirty="0" smtClean="0"/>
              <a:t>de Recursos Humanos construida de modo participativo, actualizada, conocida, y efectivamente aplicada (ingreso; permanencia -calificaciones, traslados, protección, promoción, etc.-; y egreso)</a:t>
            </a:r>
          </a:p>
          <a:p>
            <a:pPr marL="457200" indent="-190500" algn="just">
              <a:buNone/>
            </a:pPr>
            <a:r>
              <a:rPr lang="es-ES" sz="1800" dirty="0" smtClean="0"/>
              <a:t>c) Transparencia </a:t>
            </a:r>
            <a:r>
              <a:rPr lang="es-ES" sz="1800" dirty="0" smtClean="0"/>
              <a:t>y publicidad en las decisiones.</a:t>
            </a:r>
          </a:p>
          <a:p>
            <a:pPr marL="457200" indent="-190500" algn="just">
              <a:buNone/>
            </a:pPr>
            <a:r>
              <a:rPr lang="es-ES" sz="1800" dirty="0" smtClean="0"/>
              <a:t>d) Igualdad </a:t>
            </a:r>
            <a:r>
              <a:rPr lang="es-ES" sz="1800" dirty="0" smtClean="0"/>
              <a:t>y justicia de </a:t>
            </a:r>
            <a:r>
              <a:rPr lang="es-ES" sz="1800" dirty="0" smtClean="0"/>
              <a:t>condiciones (“que nadie se sienta pasado a llevar ni pueda pasar a llevar a sus </a:t>
            </a:r>
            <a:r>
              <a:rPr lang="es-ES" sz="1800" dirty="0" smtClean="0"/>
              <a:t>colegas”). </a:t>
            </a:r>
            <a:r>
              <a:rPr lang="es-ES" sz="1800" dirty="0" err="1" smtClean="0"/>
              <a:t>Concursabilidad</a:t>
            </a:r>
            <a:r>
              <a:rPr lang="es-ES" sz="1800" dirty="0" smtClean="0"/>
              <a:t> como </a:t>
            </a:r>
            <a:r>
              <a:rPr lang="es-ES" sz="1800" dirty="0" smtClean="0"/>
              <a:t>regla </a:t>
            </a:r>
            <a:r>
              <a:rPr lang="es-ES" sz="1800" dirty="0" smtClean="0"/>
              <a:t>general, etc. </a:t>
            </a:r>
            <a:endParaRPr lang="es-ES" sz="1800" dirty="0" smtClean="0"/>
          </a:p>
          <a:p>
            <a:pPr marL="457200" indent="-190500" algn="just">
              <a:buNone/>
            </a:pPr>
            <a:r>
              <a:rPr lang="es-ES" sz="1800" dirty="0" smtClean="0"/>
              <a:t>e) Carrera </a:t>
            </a:r>
            <a:r>
              <a:rPr lang="es-ES" sz="1800" dirty="0" smtClean="0"/>
              <a:t>funcionaria y efectivo derecho a la </a:t>
            </a:r>
            <a:r>
              <a:rPr lang="es-ES" sz="1800" dirty="0" smtClean="0"/>
              <a:t>promoción (</a:t>
            </a:r>
            <a:r>
              <a:rPr lang="es-ES" sz="1800" dirty="0" err="1" smtClean="0"/>
              <a:t>concursabilidad</a:t>
            </a:r>
            <a:r>
              <a:rPr lang="es-ES" sz="1800" dirty="0" smtClean="0"/>
              <a:t> anual).</a:t>
            </a:r>
            <a:endParaRPr lang="es-ES" sz="1800" dirty="0" smtClean="0"/>
          </a:p>
          <a:p>
            <a:pPr marL="457200" indent="-190500" algn="just">
              <a:buNone/>
            </a:pPr>
            <a:r>
              <a:rPr lang="es-ES" sz="1800" dirty="0" smtClean="0"/>
              <a:t>f) Cualificación </a:t>
            </a:r>
            <a:r>
              <a:rPr lang="es-ES" sz="1800" dirty="0" smtClean="0"/>
              <a:t>de las autoridades de confianza</a:t>
            </a:r>
            <a:r>
              <a:rPr lang="es-ES" sz="1800" dirty="0" smtClean="0"/>
              <a:t>. (Sistema de ADP)</a:t>
            </a:r>
          </a:p>
          <a:p>
            <a:pPr marL="457200" indent="-190500" algn="just">
              <a:buNone/>
            </a:pPr>
            <a:r>
              <a:rPr lang="es-ES" sz="1800" dirty="0" smtClean="0"/>
              <a:t>g) Condiciones de trabajo </a:t>
            </a:r>
            <a:r>
              <a:rPr lang="es-ES" sz="1800" smtClean="0"/>
              <a:t>siempre adecuadas;</a:t>
            </a:r>
            <a:endParaRPr lang="es-ES" sz="1800" dirty="0" smtClean="0"/>
          </a:p>
          <a:p>
            <a:pPr marL="457200" indent="-190500" algn="just">
              <a:buNone/>
            </a:pPr>
            <a:r>
              <a:rPr lang="es-ES" sz="1800" dirty="0" smtClean="0"/>
              <a:t>g) </a:t>
            </a:r>
            <a:r>
              <a:rPr lang="es-ES" sz="1800" dirty="0" err="1" smtClean="0"/>
              <a:t>Etc</a:t>
            </a:r>
            <a:r>
              <a:rPr lang="es-ES" sz="1800" dirty="0" smtClean="0"/>
              <a:t>….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 algn="just">
              <a:buNone/>
            </a:pPr>
            <a:endParaRPr lang="es-ES_tradnl" sz="2000" b="1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sz="2000" dirty="0" smtClean="0"/>
              <a:t>4.- Con justicia </a:t>
            </a:r>
            <a:r>
              <a:rPr lang="es-ES" sz="2000" dirty="0" err="1" smtClean="0"/>
              <a:t>remuneracional</a:t>
            </a:r>
            <a:r>
              <a:rPr lang="es-ES" sz="2000" dirty="0" smtClean="0"/>
              <a:t>, que incentive permanentemente el compromiso y la carrera de cada uno/a de sus funcionarios/as.</a:t>
            </a:r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r>
              <a:rPr lang="es-ES" sz="2000" dirty="0" smtClean="0"/>
              <a:t>	Además de promover el funcionamiento efectivo del derecho a la promoción debemos estar alertas a detectar y exponer las brechas que existan en nuestro perjuicio respecto de los demás servicios fiscalizadores, y promover su corrección. Por ejemplo, por la vía de las asignaciones de fiscalización, de modernización, o la especial de nuestra Ley 19.994.</a:t>
            </a:r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endParaRPr lang="es-ES_tradnl" sz="2000" b="1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155632" cy="4525963"/>
          </a:xfrm>
        </p:spPr>
        <p:txBody>
          <a:bodyPr>
            <a:normAutofit/>
          </a:bodyPr>
          <a:lstStyle/>
          <a:p>
            <a:pPr lvl="0">
              <a:buClr>
                <a:srgbClr val="F0A22E"/>
              </a:buClr>
              <a:buNone/>
            </a:pPr>
            <a:r>
              <a:rPr lang="es-ES_tradnl" sz="2000" b="1" dirty="0" smtClean="0"/>
              <a:t> 	</a:t>
            </a:r>
          </a:p>
          <a:p>
            <a:pPr lvl="0">
              <a:buClr>
                <a:srgbClr val="F0A22E"/>
              </a:buClr>
              <a:buNone/>
            </a:pPr>
            <a:endParaRPr lang="es-ES_tradnl" sz="2000" b="1" dirty="0" smtClean="0"/>
          </a:p>
          <a:p>
            <a:pPr lvl="0">
              <a:buClr>
                <a:srgbClr val="F0A22E"/>
              </a:buClr>
              <a:buNone/>
            </a:pPr>
            <a:endParaRPr lang="es-ES_tradnl" sz="2000" b="1" dirty="0" smtClean="0"/>
          </a:p>
          <a:p>
            <a:pPr lvl="0" algn="ctr">
              <a:buClr>
                <a:srgbClr val="F0A22E"/>
              </a:buClr>
              <a:buNone/>
            </a:pPr>
            <a:r>
              <a:rPr lang="es-ES_tradnl" sz="2000" b="1" dirty="0" smtClean="0"/>
              <a:t>	EL LLAMADO ES A TRABAJAR E INTERNALIZAR EN NUESTRO ACTUAR SINDICAL IDEAS Y PROYECTOS DE FUTURO, QUE NOS LEGITIMAN Y FORTALECEN DE CARA A CUALQUIER AUTORIDAD Y, LO PRINCIPAL, LA SOCIEDAD DE LA QUE FORMAMOS PARTE Y A LA QUE SERVIMOS</a:t>
            </a:r>
            <a:r>
              <a:rPr lang="es-ES_tradnl" sz="2000" b="1" smtClean="0"/>
              <a:t>. </a:t>
            </a:r>
            <a:endParaRPr lang="es-ES_tradnl" sz="2000" b="1" dirty="0" smtClean="0"/>
          </a:p>
          <a:p>
            <a:pPr marL="890588" indent="-358775" algn="just">
              <a:buNone/>
            </a:pPr>
            <a:endParaRPr lang="es-ES_tradnl" sz="2000" b="1" dirty="0" smtClean="0"/>
          </a:p>
          <a:p>
            <a:pPr marL="890588" indent="-358775" algn="just"/>
            <a:endParaRPr lang="es-ES_tradnl" sz="2000" b="1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3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1522413" y="1397000"/>
          <a:ext cx="6099175" cy="4062413"/>
        </p:xfrm>
        <a:graphic>
          <a:graphicData uri="http://schemas.openxmlformats.org/presentationml/2006/ole">
            <p:oleObj spid="_x0000_s1026" name="Document" r:id="rId4" imgW="6098575" imgH="4061771" progId="Word.Document.8">
              <p:embed/>
            </p:oleObj>
          </a:graphicData>
        </a:graphic>
      </p:graphicFrame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268</TotalTime>
  <Words>349</Words>
  <Application>Microsoft Office PowerPoint</Application>
  <PresentationFormat>Presentación en pantalla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Viajes</vt:lpstr>
      <vt:lpstr>Document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rcampusano</dc:creator>
  <cp:lastModifiedBy>rcampusano</cp:lastModifiedBy>
  <cp:revision>49</cp:revision>
  <dcterms:created xsi:type="dcterms:W3CDTF">2013-06-10T19:32:17Z</dcterms:created>
  <dcterms:modified xsi:type="dcterms:W3CDTF">2013-12-03T19:47:02Z</dcterms:modified>
</cp:coreProperties>
</file>